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2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7" r:id="rId22"/>
    <p:sldId id="277" r:id="rId23"/>
    <p:sldId id="289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  <p:sldId id="286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8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9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0" dirty="0"/>
              <a:t>Climate Variability and Trend</a:t>
            </a:r>
            <a:endParaRPr lang="en-US" dirty="0"/>
          </a:p>
        </c:rich>
      </c:tx>
      <c:layout>
        <c:manualLayout>
          <c:xMode val="edge"/>
          <c:yMode val="edge"/>
          <c:x val="0.34381473691960601"/>
          <c:y val="4.8420254237085202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some climate variable</c:v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Sheet1!$B$1:$B$111</c:f>
              <c:numCache>
                <c:formatCode>General</c:formatCode>
                <c:ptCount val="111"/>
                <c:pt idx="0">
                  <c:v>0.2</c:v>
                </c:pt>
                <c:pt idx="1">
                  <c:v>0</c:v>
                </c:pt>
                <c:pt idx="2">
                  <c:v>-0.1</c:v>
                </c:pt>
                <c:pt idx="3">
                  <c:v>-0.3</c:v>
                </c:pt>
                <c:pt idx="4">
                  <c:v>0.15</c:v>
                </c:pt>
                <c:pt idx="5">
                  <c:v>0</c:v>
                </c:pt>
                <c:pt idx="6">
                  <c:v>-0.05</c:v>
                </c:pt>
                <c:pt idx="7">
                  <c:v>0.3</c:v>
                </c:pt>
                <c:pt idx="8">
                  <c:v>0.5</c:v>
                </c:pt>
                <c:pt idx="9">
                  <c:v>0.25</c:v>
                </c:pt>
                <c:pt idx="10">
                  <c:v>0.3</c:v>
                </c:pt>
                <c:pt idx="11">
                  <c:v>0</c:v>
                </c:pt>
                <c:pt idx="12">
                  <c:v>-0.2</c:v>
                </c:pt>
                <c:pt idx="13">
                  <c:v>-0.1</c:v>
                </c:pt>
                <c:pt idx="14">
                  <c:v>0.1</c:v>
                </c:pt>
                <c:pt idx="15">
                  <c:v>0.2</c:v>
                </c:pt>
                <c:pt idx="16">
                  <c:v>-0.3</c:v>
                </c:pt>
                <c:pt idx="17">
                  <c:v>-0.5</c:v>
                </c:pt>
                <c:pt idx="18">
                  <c:v>0.2</c:v>
                </c:pt>
                <c:pt idx="19">
                  <c:v>0.4</c:v>
                </c:pt>
                <c:pt idx="20">
                  <c:v>0.3</c:v>
                </c:pt>
                <c:pt idx="21">
                  <c:v>-0.1</c:v>
                </c:pt>
                <c:pt idx="22">
                  <c:v>-0.15</c:v>
                </c:pt>
                <c:pt idx="23">
                  <c:v>-0.3</c:v>
                </c:pt>
                <c:pt idx="24">
                  <c:v>-0.02</c:v>
                </c:pt>
                <c:pt idx="25">
                  <c:v>0</c:v>
                </c:pt>
                <c:pt idx="26">
                  <c:v>-0.01</c:v>
                </c:pt>
                <c:pt idx="27">
                  <c:v>0.1</c:v>
                </c:pt>
                <c:pt idx="28">
                  <c:v>0.2</c:v>
                </c:pt>
                <c:pt idx="29">
                  <c:v>0.05</c:v>
                </c:pt>
                <c:pt idx="30">
                  <c:v>0.3</c:v>
                </c:pt>
                <c:pt idx="31">
                  <c:v>0.2</c:v>
                </c:pt>
                <c:pt idx="32">
                  <c:v>0.15</c:v>
                </c:pt>
                <c:pt idx="33">
                  <c:v>-0.15</c:v>
                </c:pt>
                <c:pt idx="34">
                  <c:v>-0.2</c:v>
                </c:pt>
                <c:pt idx="35">
                  <c:v>0.2</c:v>
                </c:pt>
                <c:pt idx="36">
                  <c:v>0.3</c:v>
                </c:pt>
                <c:pt idx="37">
                  <c:v>-0.1</c:v>
                </c:pt>
                <c:pt idx="38">
                  <c:v>0.2</c:v>
                </c:pt>
                <c:pt idx="39">
                  <c:v>-0.1</c:v>
                </c:pt>
                <c:pt idx="40">
                  <c:v>0.3</c:v>
                </c:pt>
                <c:pt idx="41">
                  <c:v>0.2</c:v>
                </c:pt>
                <c:pt idx="42">
                  <c:v>0.4</c:v>
                </c:pt>
                <c:pt idx="43">
                  <c:v>0.5</c:v>
                </c:pt>
                <c:pt idx="44">
                  <c:v>0</c:v>
                </c:pt>
                <c:pt idx="45">
                  <c:v>0.1</c:v>
                </c:pt>
                <c:pt idx="46">
                  <c:v>-0.2</c:v>
                </c:pt>
                <c:pt idx="47">
                  <c:v>-0.4</c:v>
                </c:pt>
                <c:pt idx="48">
                  <c:v>0.2</c:v>
                </c:pt>
                <c:pt idx="49">
                  <c:v>0.15</c:v>
                </c:pt>
                <c:pt idx="50">
                  <c:v>0.23</c:v>
                </c:pt>
                <c:pt idx="51">
                  <c:v>0.5</c:v>
                </c:pt>
                <c:pt idx="52">
                  <c:v>-0.2</c:v>
                </c:pt>
                <c:pt idx="53">
                  <c:v>-0.3</c:v>
                </c:pt>
                <c:pt idx="54">
                  <c:v>0</c:v>
                </c:pt>
                <c:pt idx="55">
                  <c:v>0.1</c:v>
                </c:pt>
                <c:pt idx="56">
                  <c:v>0</c:v>
                </c:pt>
                <c:pt idx="57">
                  <c:v>-0.2</c:v>
                </c:pt>
                <c:pt idx="58">
                  <c:v>0.1</c:v>
                </c:pt>
                <c:pt idx="59">
                  <c:v>0.3</c:v>
                </c:pt>
                <c:pt idx="60">
                  <c:v>0.3</c:v>
                </c:pt>
                <c:pt idx="61">
                  <c:v>0.5</c:v>
                </c:pt>
                <c:pt idx="62">
                  <c:v>0.2</c:v>
                </c:pt>
                <c:pt idx="63">
                  <c:v>0</c:v>
                </c:pt>
                <c:pt idx="64">
                  <c:v>-0.2</c:v>
                </c:pt>
                <c:pt idx="65">
                  <c:v>0</c:v>
                </c:pt>
                <c:pt idx="66">
                  <c:v>-0.2</c:v>
                </c:pt>
                <c:pt idx="67">
                  <c:v>0.2</c:v>
                </c:pt>
                <c:pt idx="68">
                  <c:v>0.1</c:v>
                </c:pt>
                <c:pt idx="69">
                  <c:v>-0.3</c:v>
                </c:pt>
                <c:pt idx="70">
                  <c:v>0.1</c:v>
                </c:pt>
                <c:pt idx="71">
                  <c:v>0.5</c:v>
                </c:pt>
                <c:pt idx="72">
                  <c:v>0.3</c:v>
                </c:pt>
                <c:pt idx="73">
                  <c:v>0.4</c:v>
                </c:pt>
                <c:pt idx="74">
                  <c:v>-0.2</c:v>
                </c:pt>
                <c:pt idx="75">
                  <c:v>0</c:v>
                </c:pt>
                <c:pt idx="76">
                  <c:v>-0.1</c:v>
                </c:pt>
                <c:pt idx="77">
                  <c:v>-0.05</c:v>
                </c:pt>
                <c:pt idx="78">
                  <c:v>0.2</c:v>
                </c:pt>
                <c:pt idx="79">
                  <c:v>0.25</c:v>
                </c:pt>
                <c:pt idx="80">
                  <c:v>0.1</c:v>
                </c:pt>
                <c:pt idx="81">
                  <c:v>0.4</c:v>
                </c:pt>
                <c:pt idx="82">
                  <c:v>-0.1</c:v>
                </c:pt>
                <c:pt idx="83">
                  <c:v>-0.2</c:v>
                </c:pt>
                <c:pt idx="84">
                  <c:v>0</c:v>
                </c:pt>
                <c:pt idx="85">
                  <c:v>0.3</c:v>
                </c:pt>
                <c:pt idx="86">
                  <c:v>-0.1</c:v>
                </c:pt>
                <c:pt idx="87">
                  <c:v>0.2</c:v>
                </c:pt>
                <c:pt idx="88">
                  <c:v>0.3</c:v>
                </c:pt>
                <c:pt idx="89">
                  <c:v>-0.1</c:v>
                </c:pt>
                <c:pt idx="90">
                  <c:v>0</c:v>
                </c:pt>
                <c:pt idx="91">
                  <c:v>-0.2</c:v>
                </c:pt>
                <c:pt idx="92">
                  <c:v>0.3</c:v>
                </c:pt>
                <c:pt idx="93">
                  <c:v>0.5</c:v>
                </c:pt>
                <c:pt idx="94">
                  <c:v>-0.1</c:v>
                </c:pt>
                <c:pt idx="95">
                  <c:v>-0.3</c:v>
                </c:pt>
                <c:pt idx="96">
                  <c:v>-0.5</c:v>
                </c:pt>
                <c:pt idx="97">
                  <c:v>0.3</c:v>
                </c:pt>
                <c:pt idx="98">
                  <c:v>0.2</c:v>
                </c:pt>
                <c:pt idx="99">
                  <c:v>0</c:v>
                </c:pt>
                <c:pt idx="100">
                  <c:v>0.1</c:v>
                </c:pt>
                <c:pt idx="101">
                  <c:v>0.05</c:v>
                </c:pt>
                <c:pt idx="102">
                  <c:v>-0.1</c:v>
                </c:pt>
                <c:pt idx="103">
                  <c:v>0.05</c:v>
                </c:pt>
                <c:pt idx="104">
                  <c:v>-0.2</c:v>
                </c:pt>
                <c:pt idx="105">
                  <c:v>-0.3</c:v>
                </c:pt>
                <c:pt idx="106">
                  <c:v>0.2</c:v>
                </c:pt>
                <c:pt idx="107">
                  <c:v>0.4</c:v>
                </c:pt>
                <c:pt idx="108">
                  <c:v>0.3</c:v>
                </c:pt>
                <c:pt idx="109">
                  <c:v>0.2</c:v>
                </c:pt>
                <c:pt idx="110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F5-477D-B1B9-F45DCD296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2859576"/>
        <c:axId val="2092913768"/>
      </c:lineChart>
      <c:catAx>
        <c:axId val="2092859576"/>
        <c:scaling>
          <c:orientation val="minMax"/>
        </c:scaling>
        <c:delete val="1"/>
        <c:axPos val="b"/>
        <c:majorTickMark val="out"/>
        <c:minorTickMark val="none"/>
        <c:tickLblPos val="nextTo"/>
        <c:crossAx val="2092913768"/>
        <c:crosses val="autoZero"/>
        <c:auto val="1"/>
        <c:lblAlgn val="ctr"/>
        <c:lblOffset val="100"/>
        <c:noMultiLvlLbl val="0"/>
      </c:catAx>
      <c:valAx>
        <c:axId val="2092913768"/>
        <c:scaling>
          <c:orientation val="minMax"/>
          <c:max val="2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Anomaly</a:t>
                </a:r>
                <a:r>
                  <a:rPr lang="en-US" sz="1600" baseline="0"/>
                  <a:t> relative to historical climatology</a:t>
                </a:r>
                <a:endParaRPr lang="en-US" sz="16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09285957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0" dirty="0"/>
              <a:t>Climate Variability and Trend</a:t>
            </a:r>
            <a:endParaRPr lang="en-US" dirty="0"/>
          </a:p>
        </c:rich>
      </c:tx>
      <c:layout>
        <c:manualLayout>
          <c:xMode val="edge"/>
          <c:yMode val="edge"/>
          <c:x val="0.35609980084811699"/>
          <c:y val="1.7860960139543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471834647156"/>
          <c:y val="0.102725269452277"/>
          <c:w val="0.83292530949347299"/>
          <c:h val="0.827482491485103"/>
        </c:manualLayout>
      </c:layout>
      <c:lineChart>
        <c:grouping val="standard"/>
        <c:varyColors val="0"/>
        <c:ser>
          <c:idx val="0"/>
          <c:order val="0"/>
          <c:tx>
            <c:v>some climate variable</c:v>
          </c:tx>
          <c:spPr>
            <a:ln>
              <a:solidFill>
                <a:srgbClr val="4F81BD">
                  <a:lumMod val="50000"/>
                  <a:alpha val="11000"/>
                </a:srgbClr>
              </a:solidFill>
            </a:ln>
          </c:spPr>
          <c:marker>
            <c:symbol val="none"/>
          </c:marker>
          <c:val>
            <c:numRef>
              <c:f>Sheet1!$B$1:$B$111</c:f>
              <c:numCache>
                <c:formatCode>General</c:formatCode>
                <c:ptCount val="111"/>
                <c:pt idx="0">
                  <c:v>0.2</c:v>
                </c:pt>
                <c:pt idx="1">
                  <c:v>0</c:v>
                </c:pt>
                <c:pt idx="2">
                  <c:v>-0.1</c:v>
                </c:pt>
                <c:pt idx="3">
                  <c:v>-0.3</c:v>
                </c:pt>
                <c:pt idx="4">
                  <c:v>0.15</c:v>
                </c:pt>
                <c:pt idx="5">
                  <c:v>0</c:v>
                </c:pt>
                <c:pt idx="6">
                  <c:v>-0.05</c:v>
                </c:pt>
                <c:pt idx="7">
                  <c:v>0.3</c:v>
                </c:pt>
                <c:pt idx="8">
                  <c:v>0.5</c:v>
                </c:pt>
                <c:pt idx="9">
                  <c:v>0.25</c:v>
                </c:pt>
                <c:pt idx="10">
                  <c:v>0.3</c:v>
                </c:pt>
                <c:pt idx="11">
                  <c:v>0</c:v>
                </c:pt>
                <c:pt idx="12">
                  <c:v>-0.2</c:v>
                </c:pt>
                <c:pt idx="13">
                  <c:v>-0.1</c:v>
                </c:pt>
                <c:pt idx="14">
                  <c:v>0.1</c:v>
                </c:pt>
                <c:pt idx="15">
                  <c:v>0.2</c:v>
                </c:pt>
                <c:pt idx="16">
                  <c:v>-0.3</c:v>
                </c:pt>
                <c:pt idx="17">
                  <c:v>-0.5</c:v>
                </c:pt>
                <c:pt idx="18">
                  <c:v>0.2</c:v>
                </c:pt>
                <c:pt idx="19">
                  <c:v>0.4</c:v>
                </c:pt>
                <c:pt idx="20">
                  <c:v>0.3</c:v>
                </c:pt>
                <c:pt idx="21">
                  <c:v>-0.1</c:v>
                </c:pt>
                <c:pt idx="22">
                  <c:v>-0.15</c:v>
                </c:pt>
                <c:pt idx="23">
                  <c:v>-0.3</c:v>
                </c:pt>
                <c:pt idx="24">
                  <c:v>-0.02</c:v>
                </c:pt>
                <c:pt idx="25">
                  <c:v>0</c:v>
                </c:pt>
                <c:pt idx="26">
                  <c:v>-0.01</c:v>
                </c:pt>
                <c:pt idx="27">
                  <c:v>0.1</c:v>
                </c:pt>
                <c:pt idx="28">
                  <c:v>0.2</c:v>
                </c:pt>
                <c:pt idx="29">
                  <c:v>0.05</c:v>
                </c:pt>
                <c:pt idx="30">
                  <c:v>0.3</c:v>
                </c:pt>
                <c:pt idx="31">
                  <c:v>0.2</c:v>
                </c:pt>
                <c:pt idx="32">
                  <c:v>0.15</c:v>
                </c:pt>
                <c:pt idx="33">
                  <c:v>-0.15</c:v>
                </c:pt>
                <c:pt idx="34">
                  <c:v>-0.2</c:v>
                </c:pt>
                <c:pt idx="35">
                  <c:v>0.2</c:v>
                </c:pt>
                <c:pt idx="36">
                  <c:v>0.3</c:v>
                </c:pt>
                <c:pt idx="37">
                  <c:v>-0.1</c:v>
                </c:pt>
                <c:pt idx="38">
                  <c:v>0.2</c:v>
                </c:pt>
                <c:pt idx="39">
                  <c:v>-0.1</c:v>
                </c:pt>
                <c:pt idx="40">
                  <c:v>0.3</c:v>
                </c:pt>
                <c:pt idx="41">
                  <c:v>0.2</c:v>
                </c:pt>
                <c:pt idx="42">
                  <c:v>0.4</c:v>
                </c:pt>
                <c:pt idx="43">
                  <c:v>0.5</c:v>
                </c:pt>
                <c:pt idx="44">
                  <c:v>0</c:v>
                </c:pt>
                <c:pt idx="45">
                  <c:v>0.1</c:v>
                </c:pt>
                <c:pt idx="46">
                  <c:v>-0.2</c:v>
                </c:pt>
                <c:pt idx="47">
                  <c:v>-0.4</c:v>
                </c:pt>
                <c:pt idx="48">
                  <c:v>0.2</c:v>
                </c:pt>
                <c:pt idx="49">
                  <c:v>0.15</c:v>
                </c:pt>
                <c:pt idx="50">
                  <c:v>0.23</c:v>
                </c:pt>
                <c:pt idx="51">
                  <c:v>0.5</c:v>
                </c:pt>
                <c:pt idx="52">
                  <c:v>-0.2</c:v>
                </c:pt>
                <c:pt idx="53">
                  <c:v>-0.3</c:v>
                </c:pt>
                <c:pt idx="54">
                  <c:v>0</c:v>
                </c:pt>
                <c:pt idx="55">
                  <c:v>0.1</c:v>
                </c:pt>
                <c:pt idx="56">
                  <c:v>0</c:v>
                </c:pt>
                <c:pt idx="57">
                  <c:v>-0.2</c:v>
                </c:pt>
                <c:pt idx="58">
                  <c:v>0.1</c:v>
                </c:pt>
                <c:pt idx="59">
                  <c:v>0.3</c:v>
                </c:pt>
                <c:pt idx="60">
                  <c:v>0.3</c:v>
                </c:pt>
                <c:pt idx="61">
                  <c:v>0.5</c:v>
                </c:pt>
                <c:pt idx="62">
                  <c:v>0.2</c:v>
                </c:pt>
                <c:pt idx="63">
                  <c:v>0</c:v>
                </c:pt>
                <c:pt idx="64">
                  <c:v>-0.2</c:v>
                </c:pt>
                <c:pt idx="65">
                  <c:v>0</c:v>
                </c:pt>
                <c:pt idx="66">
                  <c:v>-0.2</c:v>
                </c:pt>
                <c:pt idx="67">
                  <c:v>0.2</c:v>
                </c:pt>
                <c:pt idx="68">
                  <c:v>0.1</c:v>
                </c:pt>
                <c:pt idx="69">
                  <c:v>-0.3</c:v>
                </c:pt>
                <c:pt idx="70">
                  <c:v>0.1</c:v>
                </c:pt>
                <c:pt idx="71">
                  <c:v>0.5</c:v>
                </c:pt>
                <c:pt idx="72">
                  <c:v>0.3</c:v>
                </c:pt>
                <c:pt idx="73">
                  <c:v>0.4</c:v>
                </c:pt>
                <c:pt idx="74">
                  <c:v>-0.2</c:v>
                </c:pt>
                <c:pt idx="75">
                  <c:v>0</c:v>
                </c:pt>
                <c:pt idx="76">
                  <c:v>-0.1</c:v>
                </c:pt>
                <c:pt idx="77">
                  <c:v>-0.05</c:v>
                </c:pt>
                <c:pt idx="78">
                  <c:v>0.2</c:v>
                </c:pt>
                <c:pt idx="79">
                  <c:v>0.25</c:v>
                </c:pt>
                <c:pt idx="80">
                  <c:v>0.1</c:v>
                </c:pt>
                <c:pt idx="81">
                  <c:v>0.4</c:v>
                </c:pt>
                <c:pt idx="82">
                  <c:v>-0.1</c:v>
                </c:pt>
                <c:pt idx="83">
                  <c:v>-0.2</c:v>
                </c:pt>
                <c:pt idx="84">
                  <c:v>0</c:v>
                </c:pt>
                <c:pt idx="85">
                  <c:v>0.3</c:v>
                </c:pt>
                <c:pt idx="86">
                  <c:v>-0.1</c:v>
                </c:pt>
                <c:pt idx="87">
                  <c:v>0.2</c:v>
                </c:pt>
                <c:pt idx="88">
                  <c:v>0.3</c:v>
                </c:pt>
                <c:pt idx="89">
                  <c:v>-0.1</c:v>
                </c:pt>
                <c:pt idx="90">
                  <c:v>0</c:v>
                </c:pt>
                <c:pt idx="91">
                  <c:v>-0.2</c:v>
                </c:pt>
                <c:pt idx="92">
                  <c:v>0.3</c:v>
                </c:pt>
                <c:pt idx="93">
                  <c:v>0.5</c:v>
                </c:pt>
                <c:pt idx="94">
                  <c:v>-0.1</c:v>
                </c:pt>
                <c:pt idx="95">
                  <c:v>-0.3</c:v>
                </c:pt>
                <c:pt idx="96">
                  <c:v>-0.5</c:v>
                </c:pt>
                <c:pt idx="97">
                  <c:v>0.3</c:v>
                </c:pt>
                <c:pt idx="98">
                  <c:v>0.2</c:v>
                </c:pt>
                <c:pt idx="99">
                  <c:v>0</c:v>
                </c:pt>
                <c:pt idx="100">
                  <c:v>0.1</c:v>
                </c:pt>
                <c:pt idx="101">
                  <c:v>0.05</c:v>
                </c:pt>
                <c:pt idx="102">
                  <c:v>-0.1</c:v>
                </c:pt>
                <c:pt idx="103">
                  <c:v>0.05</c:v>
                </c:pt>
                <c:pt idx="104">
                  <c:v>-0.2</c:v>
                </c:pt>
                <c:pt idx="105">
                  <c:v>-0.3</c:v>
                </c:pt>
                <c:pt idx="106">
                  <c:v>0.2</c:v>
                </c:pt>
                <c:pt idx="107">
                  <c:v>0.4</c:v>
                </c:pt>
                <c:pt idx="108">
                  <c:v>0.3</c:v>
                </c:pt>
                <c:pt idx="109">
                  <c:v>0.2</c:v>
                </c:pt>
                <c:pt idx="110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7E-4FF7-BBEE-AD5F6594B49D}"/>
            </c:ext>
          </c:extLst>
        </c:ser>
        <c:ser>
          <c:idx val="1"/>
          <c:order val="1"/>
          <c:tx>
            <c:v>some climate trend</c:v>
          </c:tx>
          <c:marker>
            <c:symbol val="none"/>
          </c:marker>
          <c:val>
            <c:numRef>
              <c:f>Sheet1!$C$1:$C$111</c:f>
              <c:numCache>
                <c:formatCode>General</c:formatCode>
                <c:ptCount val="111"/>
                <c:pt idx="0">
                  <c:v>0.2</c:v>
                </c:pt>
                <c:pt idx="1">
                  <c:v>0</c:v>
                </c:pt>
                <c:pt idx="2">
                  <c:v>-0.1</c:v>
                </c:pt>
                <c:pt idx="3">
                  <c:v>-0.3</c:v>
                </c:pt>
                <c:pt idx="4">
                  <c:v>0.15</c:v>
                </c:pt>
                <c:pt idx="5">
                  <c:v>0</c:v>
                </c:pt>
                <c:pt idx="6">
                  <c:v>-0.05</c:v>
                </c:pt>
                <c:pt idx="7">
                  <c:v>0.3</c:v>
                </c:pt>
                <c:pt idx="8">
                  <c:v>0.5</c:v>
                </c:pt>
                <c:pt idx="9">
                  <c:v>0.25</c:v>
                </c:pt>
                <c:pt idx="10">
                  <c:v>0.3</c:v>
                </c:pt>
                <c:pt idx="11">
                  <c:v>0</c:v>
                </c:pt>
                <c:pt idx="12">
                  <c:v>-0.2</c:v>
                </c:pt>
                <c:pt idx="13">
                  <c:v>-0.1</c:v>
                </c:pt>
                <c:pt idx="14">
                  <c:v>0.1</c:v>
                </c:pt>
                <c:pt idx="15">
                  <c:v>0.2</c:v>
                </c:pt>
                <c:pt idx="16">
                  <c:v>-0.3</c:v>
                </c:pt>
                <c:pt idx="17">
                  <c:v>-0.5</c:v>
                </c:pt>
                <c:pt idx="18">
                  <c:v>0.2</c:v>
                </c:pt>
                <c:pt idx="19">
                  <c:v>0.4</c:v>
                </c:pt>
                <c:pt idx="20">
                  <c:v>0.3</c:v>
                </c:pt>
                <c:pt idx="21">
                  <c:v>-0.1</c:v>
                </c:pt>
                <c:pt idx="22">
                  <c:v>-0.15</c:v>
                </c:pt>
                <c:pt idx="23">
                  <c:v>-0.3</c:v>
                </c:pt>
                <c:pt idx="24">
                  <c:v>-0.02</c:v>
                </c:pt>
                <c:pt idx="25">
                  <c:v>0</c:v>
                </c:pt>
                <c:pt idx="26">
                  <c:v>-0.01</c:v>
                </c:pt>
                <c:pt idx="27">
                  <c:v>0.1</c:v>
                </c:pt>
                <c:pt idx="28">
                  <c:v>0.2</c:v>
                </c:pt>
                <c:pt idx="29">
                  <c:v>0.05</c:v>
                </c:pt>
                <c:pt idx="30">
                  <c:v>0.3</c:v>
                </c:pt>
                <c:pt idx="31">
                  <c:v>0.2</c:v>
                </c:pt>
                <c:pt idx="32">
                  <c:v>0.15</c:v>
                </c:pt>
                <c:pt idx="33">
                  <c:v>-0.15</c:v>
                </c:pt>
                <c:pt idx="34">
                  <c:v>-0.2</c:v>
                </c:pt>
                <c:pt idx="35">
                  <c:v>0.2</c:v>
                </c:pt>
                <c:pt idx="36">
                  <c:v>0.3</c:v>
                </c:pt>
                <c:pt idx="37">
                  <c:v>-0.1</c:v>
                </c:pt>
                <c:pt idx="38">
                  <c:v>0.2</c:v>
                </c:pt>
                <c:pt idx="39">
                  <c:v>-0.1</c:v>
                </c:pt>
                <c:pt idx="40">
                  <c:v>0.3</c:v>
                </c:pt>
                <c:pt idx="41">
                  <c:v>0.2</c:v>
                </c:pt>
                <c:pt idx="42">
                  <c:v>0.4</c:v>
                </c:pt>
                <c:pt idx="43">
                  <c:v>0.5</c:v>
                </c:pt>
                <c:pt idx="44">
                  <c:v>0</c:v>
                </c:pt>
                <c:pt idx="45">
                  <c:v>0.1</c:v>
                </c:pt>
                <c:pt idx="46">
                  <c:v>-0.2</c:v>
                </c:pt>
                <c:pt idx="47">
                  <c:v>-0.4</c:v>
                </c:pt>
                <c:pt idx="48">
                  <c:v>0.2</c:v>
                </c:pt>
                <c:pt idx="49">
                  <c:v>0.15</c:v>
                </c:pt>
                <c:pt idx="50">
                  <c:v>0.23</c:v>
                </c:pt>
                <c:pt idx="51">
                  <c:v>0.5</c:v>
                </c:pt>
                <c:pt idx="52">
                  <c:v>-0.1</c:v>
                </c:pt>
                <c:pt idx="53">
                  <c:v>-0.2</c:v>
                </c:pt>
                <c:pt idx="54">
                  <c:v>0.1</c:v>
                </c:pt>
                <c:pt idx="55">
                  <c:v>0.3</c:v>
                </c:pt>
                <c:pt idx="56">
                  <c:v>0.2</c:v>
                </c:pt>
                <c:pt idx="57">
                  <c:v>0.1</c:v>
                </c:pt>
                <c:pt idx="58">
                  <c:v>0.5</c:v>
                </c:pt>
                <c:pt idx="59">
                  <c:v>0.3</c:v>
                </c:pt>
                <c:pt idx="60">
                  <c:v>0.3</c:v>
                </c:pt>
                <c:pt idx="61">
                  <c:v>0.3</c:v>
                </c:pt>
                <c:pt idx="62">
                  <c:v>0.35</c:v>
                </c:pt>
                <c:pt idx="63">
                  <c:v>0.2</c:v>
                </c:pt>
                <c:pt idx="64">
                  <c:v>0.1</c:v>
                </c:pt>
                <c:pt idx="65">
                  <c:v>0.4</c:v>
                </c:pt>
                <c:pt idx="66">
                  <c:v>0.45</c:v>
                </c:pt>
                <c:pt idx="67">
                  <c:v>0.3</c:v>
                </c:pt>
                <c:pt idx="68">
                  <c:v>0.35</c:v>
                </c:pt>
                <c:pt idx="69">
                  <c:v>0.5</c:v>
                </c:pt>
                <c:pt idx="70">
                  <c:v>0.55000000000000004</c:v>
                </c:pt>
                <c:pt idx="71">
                  <c:v>0.4</c:v>
                </c:pt>
                <c:pt idx="72">
                  <c:v>0.2</c:v>
                </c:pt>
                <c:pt idx="73">
                  <c:v>0.5</c:v>
                </c:pt>
                <c:pt idx="74">
                  <c:v>0.6</c:v>
                </c:pt>
                <c:pt idx="75">
                  <c:v>0.7</c:v>
                </c:pt>
                <c:pt idx="76">
                  <c:v>0.4</c:v>
                </c:pt>
                <c:pt idx="77">
                  <c:v>0.55000000000000004</c:v>
                </c:pt>
                <c:pt idx="78">
                  <c:v>0.65</c:v>
                </c:pt>
                <c:pt idx="79">
                  <c:v>0.75</c:v>
                </c:pt>
                <c:pt idx="80">
                  <c:v>0.35</c:v>
                </c:pt>
                <c:pt idx="81">
                  <c:v>0.45</c:v>
                </c:pt>
                <c:pt idx="82">
                  <c:v>0.8</c:v>
                </c:pt>
                <c:pt idx="83">
                  <c:v>0.9</c:v>
                </c:pt>
                <c:pt idx="84">
                  <c:v>0.7</c:v>
                </c:pt>
                <c:pt idx="85">
                  <c:v>0.95</c:v>
                </c:pt>
                <c:pt idx="86">
                  <c:v>0.4</c:v>
                </c:pt>
                <c:pt idx="87">
                  <c:v>1.1000000000000001</c:v>
                </c:pt>
                <c:pt idx="88">
                  <c:v>1</c:v>
                </c:pt>
                <c:pt idx="89">
                  <c:v>0.8</c:v>
                </c:pt>
                <c:pt idx="90">
                  <c:v>1.2</c:v>
                </c:pt>
                <c:pt idx="91">
                  <c:v>0.9</c:v>
                </c:pt>
                <c:pt idx="92">
                  <c:v>0.7</c:v>
                </c:pt>
                <c:pt idx="93">
                  <c:v>1.4</c:v>
                </c:pt>
                <c:pt idx="94">
                  <c:v>1.2</c:v>
                </c:pt>
                <c:pt idx="95">
                  <c:v>1</c:v>
                </c:pt>
                <c:pt idx="96">
                  <c:v>1.5</c:v>
                </c:pt>
                <c:pt idx="97">
                  <c:v>1.6</c:v>
                </c:pt>
                <c:pt idx="98">
                  <c:v>0.9</c:v>
                </c:pt>
                <c:pt idx="99">
                  <c:v>1.1000000000000001</c:v>
                </c:pt>
                <c:pt idx="100">
                  <c:v>1.2</c:v>
                </c:pt>
                <c:pt idx="101">
                  <c:v>0.8</c:v>
                </c:pt>
                <c:pt idx="102">
                  <c:v>1.8</c:v>
                </c:pt>
                <c:pt idx="103">
                  <c:v>1.5</c:v>
                </c:pt>
                <c:pt idx="104">
                  <c:v>1.7</c:v>
                </c:pt>
                <c:pt idx="105">
                  <c:v>2</c:v>
                </c:pt>
                <c:pt idx="106">
                  <c:v>2.1</c:v>
                </c:pt>
                <c:pt idx="107">
                  <c:v>1.7</c:v>
                </c:pt>
                <c:pt idx="108">
                  <c:v>1.5</c:v>
                </c:pt>
                <c:pt idx="109">
                  <c:v>1.6</c:v>
                </c:pt>
                <c:pt idx="110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7E-4FF7-BBEE-AD5F6594B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9616568"/>
        <c:axId val="2119619544"/>
      </c:lineChart>
      <c:catAx>
        <c:axId val="2119616568"/>
        <c:scaling>
          <c:orientation val="minMax"/>
        </c:scaling>
        <c:delete val="1"/>
        <c:axPos val="b"/>
        <c:majorTickMark val="out"/>
        <c:minorTickMark val="none"/>
        <c:tickLblPos val="nextTo"/>
        <c:crossAx val="2119619544"/>
        <c:crosses val="autoZero"/>
        <c:auto val="1"/>
        <c:lblAlgn val="ctr"/>
        <c:lblOffset val="100"/>
        <c:noMultiLvlLbl val="0"/>
      </c:catAx>
      <c:valAx>
        <c:axId val="21196195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Anomaly</a:t>
                </a:r>
                <a:r>
                  <a:rPr lang="en-US" sz="1600" baseline="0"/>
                  <a:t> relative to historical climatology</a:t>
                </a:r>
                <a:endParaRPr lang="en-US" sz="16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19616568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7D557-AF7E-E04F-B34B-5032DB8F7DC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E03C6-AB6B-954C-8765-5BC7596E7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6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</a:t>
            </a:r>
            <a:r>
              <a:rPr lang="en-US" baseline="0" dirty="0"/>
              <a:t> out of the research that we did. Just talk about the process of thought that lead to these.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be going through the Oklahoma summary to show what is contained in these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</a:t>
            </a:r>
            <a:r>
              <a:rPr lang="en-US" baseline="0" dirty="0"/>
              <a:t> of contents – lays out what we looked at, numbers are linked to the relevant pages, so you can skip ahead to your page of interest if desired.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Executive</a:t>
            </a:r>
            <a:r>
              <a:rPr lang="en-US" baseline="0" dirty="0"/>
              <a:t> summary highlights the motivation and key findings. So for those with little time, this provides the main gist of the results.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</a:t>
            </a:r>
            <a:r>
              <a:rPr lang="en-US" baseline="0" dirty="0"/>
              <a:t> transportation statistics for various aspects of the transportation sector – there is a second page also. For each asset type, the weather stressors are indicated, and the icons are used throughout the document.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be going through the Oklahoma summary to show what is contained in these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be going through the Oklahoma summary to show what is contained in these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be going through the Oklahoma summary to show what is contained in these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be going through the Oklahoma summary to show what is contained in these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be going through the Oklahoma summary to show what is contained in these documents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Precip</a:t>
            </a:r>
            <a:r>
              <a:rPr lang="en-US" baseline="0" dirty="0"/>
              <a:t> extremes used to determine drainage requirements, based on potential flood depths, and rainfall return periods, as well as land surface characteristics. </a:t>
            </a:r>
          </a:p>
          <a:p>
            <a:r>
              <a:rPr lang="en-US" baseline="0" dirty="0"/>
              <a:t>Asphalt binders incorporate information on the highest and lowest potential pavement temperatures the region could experience, based on climate and traffic volume</a:t>
            </a:r>
          </a:p>
          <a:p>
            <a:r>
              <a:rPr lang="en-US" baseline="0" dirty="0"/>
              <a:t>Bridge design. Uneven heating of bridge girder sections can lead to large uneven temperature gradients that may stress the structure.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why we selected certain regions (large or growing population, economic center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why we selected certain regions (large or growing population, economic center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</a:t>
            </a:r>
            <a:r>
              <a:rPr lang="en-US" baseline="0" dirty="0"/>
              <a:t> in real-world extreme years and evaluate their likelihood in the future. Explain the multi-model average at some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calculating storm return periods for daily data. Why we did that, but some of the limitations (e.g., method used, large model spread, issues with projecting extreme events).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factor</a:t>
            </a:r>
            <a:r>
              <a:rPr lang="en-US" baseline="0" dirty="0"/>
              <a:t> of 4 probability increase in a 100-year rainfall event in central OK by 2050.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 little about some of the limitations</a:t>
            </a:r>
            <a:r>
              <a:rPr lang="en-US" baseline="0" dirty="0"/>
              <a:t> of this work. Acknowledge that incorporating this information can be challenging, and is often not legally required at this time, so incentive may be low. </a:t>
            </a:r>
          </a:p>
          <a:p>
            <a:r>
              <a:rPr lang="en-US" baseline="0" dirty="0"/>
              <a:t>Mention that there is a full references section with web links. </a:t>
            </a:r>
          </a:p>
          <a:p>
            <a:r>
              <a:rPr lang="en-US" baseline="0" dirty="0"/>
              <a:t>Full web addresses to most active links included in the references, in case you prefer to print this out.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appendix, what</a:t>
            </a:r>
            <a:r>
              <a:rPr lang="en-US" baseline="0" dirty="0"/>
              <a:t> technical information is included. What the confidence measures were (somewhat subjective).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Spend a bit of time showing</a:t>
            </a:r>
            <a:r>
              <a:rPr lang="en-US" baseline="0" dirty="0"/>
              <a:t> what is currently available on the portal.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</a:t>
            </a:r>
            <a:r>
              <a:rPr lang="en-US"/>
              <a:t>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</a:t>
            </a:r>
            <a:r>
              <a:rPr lang="en-US"/>
              <a:t>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</a:t>
            </a:r>
            <a:r>
              <a:rPr lang="en-US"/>
              <a:t>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</a:t>
            </a:r>
            <a:r>
              <a:rPr lang="en-US"/>
              <a:t>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</a:t>
            </a:r>
            <a:r>
              <a:rPr lang="en-US"/>
              <a:t>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for the </a:t>
            </a:r>
            <a:r>
              <a:rPr lang="en-US"/>
              <a:t>above images?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Recognize</a:t>
            </a:r>
            <a:r>
              <a:rPr lang="en-US" baseline="0" dirty="0"/>
              <a:t> that climate change has unfortunately become highly politicized, and as a result an open dialogue on the subject can be difficult. I am going to assume that those listening have a working knowledge of the issue, and agree with the basic premise of climate change. If that isn’t the case I’d be happy to discuss that with you another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E03C6-AB6B-954C-8765-5BC7596E77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8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7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1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4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1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8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0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2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036B-315E-B64D-A64E-C9A8D820314E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A735-D8E4-E748-8E43-056BBFB95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2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ata.southcentralclimate.org/SPTC_Climate_Projections_Data_and_Images/" TargetMode="External"/><Relationship Id="rId4" Type="http://schemas.openxmlformats.org/officeDocument/2006/relationships/hyperlink" Target="http://www.climateprojections.wixsite.com/transportatio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enee@ou.edu" TargetMode="External"/><Relationship Id="rId5" Type="http://schemas.openxmlformats.org/officeDocument/2006/relationships/hyperlink" Target="mailto:emullens85@gmail.com" TargetMode="External"/><Relationship Id="rId4" Type="http://schemas.openxmlformats.org/officeDocument/2006/relationships/hyperlink" Target="mailto:esther.white@ou.ed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4084" y="428923"/>
            <a:ext cx="7772400" cy="14700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 Climate Trends ‘Roadmap’ for Transportation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831" y="2674816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Dr. Esther Mullens </a:t>
            </a:r>
          </a:p>
          <a:p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Dr. Renee McPherson</a:t>
            </a: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South Central Climate Science Center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Norman, OK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3461" y="6135076"/>
            <a:ext cx="17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March 27 2018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532" y="5601188"/>
            <a:ext cx="2082165" cy="10287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30" y="5355057"/>
            <a:ext cx="1408723" cy="13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8001"/>
            <a:ext cx="9144000" cy="17584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0612" y="1750616"/>
            <a:ext cx="7498080" cy="1150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"/>
                <a:cs typeface="Arial"/>
              </a:rPr>
              <a:t>“The </a:t>
            </a:r>
            <a:r>
              <a:rPr lang="en-US" sz="3000" dirty="0">
                <a:solidFill>
                  <a:srgbClr val="800000"/>
                </a:solidFill>
                <a:latin typeface="Arial"/>
                <a:cs typeface="Arial"/>
              </a:rPr>
              <a:t>greatest danger</a:t>
            </a:r>
            <a:r>
              <a:rPr lang="en-US" sz="3000" dirty="0">
                <a:latin typeface="Arial"/>
                <a:cs typeface="Arial"/>
              </a:rPr>
              <a:t> in times of </a:t>
            </a:r>
            <a:r>
              <a:rPr lang="en-US" sz="3000" i="1" dirty="0">
                <a:solidFill>
                  <a:srgbClr val="800000"/>
                </a:solidFill>
                <a:latin typeface="Arial"/>
                <a:cs typeface="Arial"/>
              </a:rPr>
              <a:t>climate change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is to act </a:t>
            </a:r>
            <a:r>
              <a:rPr lang="en-US" sz="3000" i="1" u="sng" dirty="0">
                <a:solidFill>
                  <a:srgbClr val="800000"/>
                </a:solidFill>
                <a:latin typeface="Arial"/>
                <a:cs typeface="Arial"/>
              </a:rPr>
              <a:t>only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with </a:t>
            </a:r>
            <a:r>
              <a:rPr lang="en-US" sz="3000" i="1" dirty="0">
                <a:solidFill>
                  <a:srgbClr val="800000"/>
                </a:solidFill>
                <a:latin typeface="Arial"/>
                <a:cs typeface="Arial"/>
              </a:rPr>
              <a:t>yesterday’s</a:t>
            </a:r>
            <a:r>
              <a:rPr lang="en-US" sz="300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3000" i="1" dirty="0">
                <a:solidFill>
                  <a:srgbClr val="800000"/>
                </a:solidFill>
                <a:latin typeface="Arial"/>
                <a:cs typeface="Arial"/>
              </a:rPr>
              <a:t>climate</a:t>
            </a:r>
            <a:r>
              <a:rPr lang="en-US" sz="3000" dirty="0">
                <a:latin typeface="Arial"/>
                <a:cs typeface="Arial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5074" y="282713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bus in hol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516" y="3434178"/>
            <a:ext cx="4253561" cy="28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92" y="762000"/>
            <a:ext cx="7229231" cy="48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9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Introducing the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State Climate Summaries!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385" y="1289538"/>
            <a:ext cx="8033964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/>
              <a:t>What Can Transportation Agencies Do To Build Resilience?</a:t>
            </a:r>
          </a:p>
          <a:p>
            <a:endParaRPr lang="en-US" sz="2500" b="1" dirty="0"/>
          </a:p>
          <a:p>
            <a:r>
              <a:rPr lang="en-US" sz="2500" b="1" dirty="0"/>
              <a:t>Step 1: Know your vulnerabilities</a:t>
            </a:r>
            <a:endParaRPr lang="en-US" sz="2500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462" y="3204307"/>
            <a:ext cx="83834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Our mission was to provide </a:t>
            </a:r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transportation-relevant climate trends </a:t>
            </a:r>
            <a:r>
              <a:rPr lang="en-US" dirty="0">
                <a:latin typeface="Arial"/>
                <a:cs typeface="Arial"/>
              </a:rPr>
              <a:t>at the </a:t>
            </a:r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regional</a:t>
            </a: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level</a:t>
            </a:r>
            <a:r>
              <a:rPr lang="en-US" dirty="0">
                <a:latin typeface="Arial"/>
                <a:cs typeface="Arial"/>
              </a:rPr>
              <a:t> for </a:t>
            </a:r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each state in the SPTC/DOT region 6</a:t>
            </a:r>
            <a:r>
              <a:rPr lang="en-US" dirty="0">
                <a:latin typeface="Arial"/>
                <a:cs typeface="Arial"/>
              </a:rPr>
              <a:t>, and make this information, and</a:t>
            </a:r>
          </a:p>
          <a:p>
            <a:r>
              <a:rPr lang="en-US" dirty="0">
                <a:latin typeface="Arial"/>
                <a:cs typeface="Arial"/>
              </a:rPr>
              <a:t>further resources, accessible to transportation professionals.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 second but no less important aim is to </a:t>
            </a:r>
            <a:r>
              <a:rPr lang="en-US" i="1" dirty="0">
                <a:solidFill>
                  <a:srgbClr val="800000"/>
                </a:solidFill>
                <a:latin typeface="Arial"/>
                <a:cs typeface="Arial"/>
              </a:rPr>
              <a:t>get a conversation started</a:t>
            </a:r>
            <a:r>
              <a:rPr lang="en-US" i="1" dirty="0">
                <a:latin typeface="Arial"/>
                <a:cs typeface="Arial"/>
              </a:rPr>
              <a:t>. </a:t>
            </a:r>
            <a:r>
              <a:rPr lang="en-US" dirty="0">
                <a:latin typeface="Arial"/>
                <a:cs typeface="Arial"/>
              </a:rPr>
              <a:t>How can we </a:t>
            </a:r>
          </a:p>
          <a:p>
            <a:r>
              <a:rPr lang="en-US" dirty="0">
                <a:latin typeface="Arial"/>
                <a:cs typeface="Arial"/>
              </a:rPr>
              <a:t>help each other adapt to weather and climate challenges?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7077" y="2510692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-FHWA</a:t>
            </a:r>
          </a:p>
        </p:txBody>
      </p:sp>
    </p:spTree>
    <p:extLst>
      <p:ext uri="{BB962C8B-B14F-4D97-AF65-F5344CB8AC3E}">
        <p14:creationId xmlns:p14="http://schemas.microsoft.com/office/powerpoint/2010/main" val="327206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Introducing the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State Climate Summaries!</a:t>
            </a:r>
          </a:p>
        </p:txBody>
      </p:sp>
      <p:pic>
        <p:nvPicPr>
          <p:cNvPr id="5" name="Picture 4" descr="Screen Shot 2018-01-26 at 2.44.31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18" t="14963" r="31010" b="9540"/>
          <a:stretch/>
        </p:blipFill>
        <p:spPr>
          <a:xfrm>
            <a:off x="466463" y="1844958"/>
            <a:ext cx="2333965" cy="3044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8-01-29 at 4.53.36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8" t="16528" r="31124" b="16132"/>
          <a:stretch/>
        </p:blipFill>
        <p:spPr>
          <a:xfrm>
            <a:off x="3184748" y="901205"/>
            <a:ext cx="2246944" cy="2837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creen Shot 2018-01-26 at 2.44.44 PM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23" t="14506" r="30939" b="9387"/>
          <a:stretch/>
        </p:blipFill>
        <p:spPr>
          <a:xfrm>
            <a:off x="3184748" y="3915237"/>
            <a:ext cx="2232197" cy="275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8-01-26 at 2.44.04 PM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47" t="14963" r="30750" b="9236"/>
          <a:stretch/>
        </p:blipFill>
        <p:spPr>
          <a:xfrm>
            <a:off x="5866739" y="901204"/>
            <a:ext cx="2241431" cy="286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8-01-26 at 2.44.17 PM.pn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28" t="14658" r="31010" b="9540"/>
          <a:stretch/>
        </p:blipFill>
        <p:spPr>
          <a:xfrm>
            <a:off x="5866739" y="3915237"/>
            <a:ext cx="2235355" cy="275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6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36.2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0854" r="40564" b="11880"/>
          <a:stretch/>
        </p:blipFill>
        <p:spPr>
          <a:xfrm>
            <a:off x="1729153" y="937846"/>
            <a:ext cx="5001847" cy="56759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590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36.41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77" t="11197" r="40705" b="14102"/>
          <a:stretch/>
        </p:blipFill>
        <p:spPr>
          <a:xfrm>
            <a:off x="2221193" y="937847"/>
            <a:ext cx="4592521" cy="59201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67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3.4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12564" r="28633" b="15470"/>
          <a:stretch/>
        </p:blipFill>
        <p:spPr>
          <a:xfrm>
            <a:off x="2032001" y="746941"/>
            <a:ext cx="4814860" cy="603290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25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3.5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9" t="11025" r="28206" b="18547"/>
          <a:stretch/>
        </p:blipFill>
        <p:spPr>
          <a:xfrm>
            <a:off x="1885462" y="758208"/>
            <a:ext cx="4977375" cy="603140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36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3.5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0" t="12906" r="27992" b="16325"/>
          <a:stretch/>
        </p:blipFill>
        <p:spPr>
          <a:xfrm>
            <a:off x="1983154" y="739353"/>
            <a:ext cx="4947759" cy="604239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13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4.1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7" t="14103" r="28205" b="12222"/>
          <a:stretch/>
        </p:blipFill>
        <p:spPr>
          <a:xfrm>
            <a:off x="2188308" y="730134"/>
            <a:ext cx="4747846" cy="60902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302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0538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latin typeface="Arial"/>
                <a:cs typeface="Arial"/>
              </a:rPr>
              <a:t>Thanks 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831" y="1691054"/>
            <a:ext cx="6400800" cy="302748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Jessica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Blackband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(SC-CSC)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Toni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Klemm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(TX A&amp;M)</a:t>
            </a:r>
          </a:p>
          <a:p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Cerry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Leffler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(SPTC)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Gerald Miller (SPTC)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Darby Perry (SC-CSC)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Mike Richman (OU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SoM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Derek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Rosendahl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(SC-CSC)</a:t>
            </a: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Mark Shafer (SCIPP)</a:t>
            </a:r>
          </a:p>
          <a:p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Musharaf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Zaman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(SPTC)</a:t>
            </a:r>
          </a:p>
          <a:p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All survey respondents</a:t>
            </a:r>
          </a:p>
          <a:p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532" y="5601188"/>
            <a:ext cx="2082165" cy="10287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30" y="5355057"/>
            <a:ext cx="1408723" cy="1366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4865" y="4970231"/>
            <a:ext cx="188394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Grants:</a:t>
            </a:r>
          </a:p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SPTC-105336600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USO-122799700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NSF-OIA-1301789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698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4.2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0" t="10854" r="28099" b="15128"/>
          <a:stretch/>
        </p:blipFill>
        <p:spPr>
          <a:xfrm>
            <a:off x="2295768" y="752231"/>
            <a:ext cx="4767385" cy="61073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873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4.23 AM.png"/>
          <p:cNvPicPr>
            <a:picLocks noChangeAspect="1"/>
          </p:cNvPicPr>
          <p:nvPr/>
        </p:nvPicPr>
        <p:blipFill rotWithShape="1"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0" t="10854" r="28099" b="15128"/>
          <a:stretch/>
        </p:blipFill>
        <p:spPr>
          <a:xfrm>
            <a:off x="2295768" y="752231"/>
            <a:ext cx="4767385" cy="61073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lide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17332"/>
          <a:stretch/>
        </p:blipFill>
        <p:spPr>
          <a:xfrm>
            <a:off x="1073791" y="1559224"/>
            <a:ext cx="6782718" cy="39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75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3" name="Picture 2" descr="Screen Shot 2018-03-21 at 11.44.3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2051" r="28312" b="13760"/>
          <a:stretch/>
        </p:blipFill>
        <p:spPr>
          <a:xfrm>
            <a:off x="2286000" y="742461"/>
            <a:ext cx="4669692" cy="599599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926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600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84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3" name="Picture 2" descr="Screen Shot 2018-03-21 at 11.44.34 AM.png"/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2051" r="28312" b="13760"/>
          <a:stretch/>
        </p:blipFill>
        <p:spPr>
          <a:xfrm>
            <a:off x="2286000" y="742461"/>
            <a:ext cx="4669692" cy="599599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8-03-21 at 11.44.3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5" t="18143" r="29490" b="66725"/>
          <a:stretch/>
        </p:blipFill>
        <p:spPr>
          <a:xfrm>
            <a:off x="520014" y="1387230"/>
            <a:ext cx="7863711" cy="22130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806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4.5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1196" r="28098" b="16667"/>
          <a:stretch/>
        </p:blipFill>
        <p:spPr>
          <a:xfrm>
            <a:off x="2061306" y="762000"/>
            <a:ext cx="4856371" cy="602761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39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4.54 AM.png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1196" r="28098" b="16667"/>
          <a:stretch/>
        </p:blipFill>
        <p:spPr>
          <a:xfrm>
            <a:off x="2061306" y="762000"/>
            <a:ext cx="4856371" cy="602761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8-03-21 at 11.44.5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5242" r="28098" b="68694"/>
          <a:stretch/>
        </p:blipFill>
        <p:spPr>
          <a:xfrm>
            <a:off x="416595" y="1340097"/>
            <a:ext cx="8322331" cy="23001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936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3" name="Picture 2" descr="Screen Shot 2018-03-21 at 11.45.0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0" t="11196" r="28099" b="15641"/>
          <a:stretch/>
        </p:blipFill>
        <p:spPr>
          <a:xfrm>
            <a:off x="2276231" y="742462"/>
            <a:ext cx="4775556" cy="604715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401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2" name="Picture 1" descr="Screen Shot 2018-03-21 at 11.45.0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0684" r="28205" b="15470"/>
          <a:stretch/>
        </p:blipFill>
        <p:spPr>
          <a:xfrm>
            <a:off x="2227385" y="742460"/>
            <a:ext cx="4728307" cy="602545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50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A Preview of the Oklahoma State Climate Summary</a:t>
            </a:r>
          </a:p>
        </p:txBody>
      </p:sp>
      <p:pic>
        <p:nvPicPr>
          <p:cNvPr id="3" name="Picture 2" descr="Screen Shot 2018-03-21 at 11.45.1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7863" r="28205" b="11880"/>
          <a:stretch/>
        </p:blipFill>
        <p:spPr>
          <a:xfrm>
            <a:off x="468923" y="947615"/>
            <a:ext cx="3891932" cy="47185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8-03-21 at 11.45.27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0" t="19060" r="28313" b="12564"/>
          <a:stretch/>
        </p:blipFill>
        <p:spPr>
          <a:xfrm>
            <a:off x="4585546" y="947615"/>
            <a:ext cx="4185137" cy="498230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116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In what ways do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weather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climate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transportation</a:t>
            </a:r>
            <a:r>
              <a:rPr lang="en-US" sz="2000" dirty="0">
                <a:latin typeface="Arial"/>
                <a:cs typeface="Arial"/>
              </a:rPr>
              <a:t> intersect? </a:t>
            </a:r>
          </a:p>
        </p:txBody>
      </p:sp>
    </p:spTree>
    <p:extLst>
      <p:ext uri="{BB962C8B-B14F-4D97-AF65-F5344CB8AC3E}">
        <p14:creationId xmlns:p14="http://schemas.microsoft.com/office/powerpoint/2010/main" val="1771227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Q &amp; 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154" y="1103923"/>
            <a:ext cx="41623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Where can I get these documents?</a:t>
            </a:r>
          </a:p>
          <a:p>
            <a:endParaRPr lang="en-US" sz="2000" dirty="0">
              <a:latin typeface="Arial"/>
              <a:cs typeface="Arial"/>
            </a:endParaRP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54" y="2564616"/>
            <a:ext cx="80680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I work near the coast, and I want more information on sea level rise…</a:t>
            </a:r>
          </a:p>
          <a:p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154" y="4124955"/>
            <a:ext cx="665741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Can I get the datasets and/or graphics used in this work?</a:t>
            </a:r>
          </a:p>
          <a:p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84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65453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Q &amp; 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154" y="1103923"/>
            <a:ext cx="758708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Where can I get these documents?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Project website: </a:t>
            </a:r>
            <a:r>
              <a:rPr lang="en-US" dirty="0">
                <a:solidFill>
                  <a:srgbClr val="800000"/>
                </a:solidFill>
                <a:latin typeface="Arial"/>
                <a:cs typeface="Arial"/>
                <a:hlinkClick r:id="rId4"/>
              </a:rPr>
              <a:t>http://www.climateprojections.wixsite.com/transportation</a:t>
            </a:r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54" y="2564616"/>
            <a:ext cx="806805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I work near the coast, and I want more information on sea level rise…</a:t>
            </a:r>
          </a:p>
          <a:p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The Texas and Louisiana summaries include basic information on sea </a:t>
            </a: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level rise and links to further resources. </a:t>
            </a: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154" y="4124955"/>
            <a:ext cx="838492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Can I get the datasets and/or graphics used in this work?</a:t>
            </a:r>
          </a:p>
          <a:p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Yes! We are beginning to populate a basic portal with downloadable </a:t>
            </a: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graphics and datasets for climate divisions and states. The grid-point level </a:t>
            </a: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data is available, but will require more technical expertise to use. User </a:t>
            </a:r>
          </a:p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guides will be provided. Expected completion summer 2018. </a:t>
            </a:r>
          </a:p>
          <a:p>
            <a:endParaRPr lang="en-US" sz="2000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800000"/>
                </a:solidFill>
                <a:latin typeface="Arial"/>
                <a:cs typeface="Arial"/>
              </a:rPr>
              <a:t>Go to: </a:t>
            </a:r>
            <a:r>
              <a:rPr lang="en-US" sz="1600" dirty="0">
                <a:solidFill>
                  <a:srgbClr val="800000"/>
                </a:solidFill>
                <a:latin typeface="Arial"/>
                <a:cs typeface="Arial"/>
                <a:hlinkClick r:id="rId5"/>
              </a:rPr>
              <a:t>https://data.southcentralclimate.org/SPTC_Climate_Projections_Data_and_Images/</a:t>
            </a:r>
            <a:endParaRPr lang="en-US" sz="1600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384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38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924538"/>
            <a:ext cx="9144000" cy="87923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THANKS!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999" y="4929326"/>
            <a:ext cx="81182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Questions? Feedback? Email </a:t>
            </a:r>
            <a:r>
              <a:rPr lang="en-US" dirty="0">
                <a:latin typeface="Arial"/>
                <a:cs typeface="Arial"/>
                <a:hlinkClick r:id="rId4"/>
              </a:rPr>
              <a:t>esther.white@ou.edu</a:t>
            </a:r>
            <a:r>
              <a:rPr lang="en-US" dirty="0">
                <a:latin typeface="Arial"/>
                <a:cs typeface="Arial"/>
              </a:rPr>
              <a:t> until August 2018, and then </a:t>
            </a:r>
            <a:r>
              <a:rPr lang="en-US" dirty="0">
                <a:latin typeface="Arial"/>
                <a:cs typeface="Arial"/>
                <a:hlinkClick r:id="rId5"/>
              </a:rPr>
              <a:t>emullens85@gmail.com</a:t>
            </a:r>
            <a:r>
              <a:rPr lang="en-US" dirty="0">
                <a:latin typeface="Arial"/>
                <a:cs typeface="Arial"/>
              </a:rPr>
              <a:t>, or </a:t>
            </a:r>
            <a:r>
              <a:rPr lang="en-US" dirty="0">
                <a:latin typeface="Arial"/>
                <a:cs typeface="Arial"/>
                <a:hlinkClick r:id="rId6"/>
              </a:rPr>
              <a:t>renee@ou.edu</a:t>
            </a:r>
            <a:r>
              <a:rPr lang="en-US" dirty="0">
                <a:latin typeface="Arial"/>
                <a:cs typeface="Arial"/>
              </a:rPr>
              <a:t> while I transition to another institution. The data will remain with the SC-CSC.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If you have read your state’s summary, and have some comments on the document, please also email. </a:t>
            </a:r>
          </a:p>
        </p:txBody>
      </p:sp>
    </p:spTree>
    <p:extLst>
      <p:ext uri="{BB962C8B-B14F-4D97-AF65-F5344CB8AC3E}">
        <p14:creationId xmlns:p14="http://schemas.microsoft.com/office/powerpoint/2010/main" val="3600833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732" y="778739"/>
            <a:ext cx="2861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format in which climate data is packed</a:t>
            </a:r>
          </a:p>
        </p:txBody>
      </p:sp>
      <p:pic>
        <p:nvPicPr>
          <p:cNvPr id="7" name="Picture 6" descr="Widget_65328387387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4" y="1082428"/>
            <a:ext cx="7682130" cy="5426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1091" y="2098633"/>
            <a:ext cx="55493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26%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3121" y="1952439"/>
            <a:ext cx="107311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19.2%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3121" y="3207689"/>
            <a:ext cx="107311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19.2%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3121" y="4162162"/>
            <a:ext cx="107311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20.6%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1090" y="3505784"/>
            <a:ext cx="768731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15.1%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237" y="1912557"/>
            <a:ext cx="44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7006" y="3007634"/>
            <a:ext cx="44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1341" y="4073023"/>
            <a:ext cx="44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1651" y="3423743"/>
            <a:ext cx="44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15542" y="2044772"/>
            <a:ext cx="44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0005" y="5250968"/>
            <a:ext cx="44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22192" y="5258411"/>
            <a:ext cx="44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840" y="5539931"/>
            <a:ext cx="44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98520" y="5539931"/>
            <a:ext cx="44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7184" y="5824728"/>
            <a:ext cx="44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86984" y="5863441"/>
            <a:ext cx="44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6864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In what ways do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weather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climate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transportation</a:t>
            </a:r>
            <a:r>
              <a:rPr lang="en-US" sz="2000" dirty="0">
                <a:latin typeface="Arial"/>
                <a:cs typeface="Arial"/>
              </a:rPr>
              <a:t> intersect?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5538" y="1056026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Design</a:t>
            </a:r>
          </a:p>
        </p:txBody>
      </p:sp>
      <p:pic>
        <p:nvPicPr>
          <p:cNvPr id="4" name="Picture 3" descr="Screen Shot 2018-03-21 at 10.35.09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16" t="23504" r="7906" b="19231"/>
          <a:stretch/>
        </p:blipFill>
        <p:spPr>
          <a:xfrm>
            <a:off x="576385" y="1699847"/>
            <a:ext cx="4552462" cy="28347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6385" y="4536195"/>
            <a:ext cx="3032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Oklahoma DOT Drainage Manual Ch. 7.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212" y="1220204"/>
            <a:ext cx="3155249" cy="23624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34212" y="3582697"/>
            <a:ext cx="3240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Asphalt binders, e.g., 64-22OK, 70-28OK…</a:t>
            </a:r>
          </a:p>
        </p:txBody>
      </p:sp>
      <p:pic>
        <p:nvPicPr>
          <p:cNvPr id="7" name="Picture 6" descr="Screen Shot 2018-03-21 at 10.51.48 AM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17" t="19743" r="19765" b="50171"/>
          <a:stretch/>
        </p:blipFill>
        <p:spPr>
          <a:xfrm>
            <a:off x="4894385" y="4300097"/>
            <a:ext cx="3878384" cy="20135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894385" y="6313653"/>
            <a:ext cx="4106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Bridges (image from R. </a:t>
            </a:r>
            <a:r>
              <a:rPr lang="en-US" sz="1400" dirty="0" err="1"/>
              <a:t>Hagedorn</a:t>
            </a:r>
            <a:r>
              <a:rPr lang="en-US" sz="1400" dirty="0"/>
              <a:t> thesis, U. Ark, 2016)</a:t>
            </a:r>
          </a:p>
        </p:txBody>
      </p:sp>
    </p:spTree>
    <p:extLst>
      <p:ext uri="{BB962C8B-B14F-4D97-AF65-F5344CB8AC3E}">
        <p14:creationId xmlns:p14="http://schemas.microsoft.com/office/powerpoint/2010/main" val="229897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In what ways do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weather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climate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transportation</a:t>
            </a:r>
            <a:r>
              <a:rPr lang="en-US" sz="2000" dirty="0">
                <a:latin typeface="Arial"/>
                <a:cs typeface="Arial"/>
              </a:rPr>
              <a:t> intersect?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5538" y="1056026"/>
            <a:ext cx="155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Maintenance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12" y="1425358"/>
            <a:ext cx="3468077" cy="230049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44" y="1056026"/>
            <a:ext cx="3412718" cy="255953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Oklahoma-highway-with-potholes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64"/>
          <a:stretch/>
        </p:blipFill>
        <p:spPr>
          <a:xfrm>
            <a:off x="1311992" y="3869040"/>
            <a:ext cx="2562518" cy="28814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damage_OK_road_flooding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147" y="3869040"/>
            <a:ext cx="3828288" cy="287121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73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In what ways do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weather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climate</a:t>
            </a:r>
            <a:r>
              <a:rPr lang="en-US" sz="2000" dirty="0">
                <a:latin typeface="Arial"/>
                <a:cs typeface="Arial"/>
              </a:rPr>
              <a:t> and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transportation</a:t>
            </a:r>
            <a:r>
              <a:rPr lang="en-US" sz="2000" dirty="0">
                <a:latin typeface="Arial"/>
                <a:cs typeface="Arial"/>
              </a:rPr>
              <a:t> intersect?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5538" y="1162539"/>
            <a:ext cx="8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rial"/>
                <a:cs typeface="Arial"/>
              </a:rPr>
              <a:t>Safety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306" y="1162539"/>
            <a:ext cx="4073769" cy="21589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38" y="1694045"/>
            <a:ext cx="3472962" cy="20270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858" y="3888153"/>
            <a:ext cx="4764680" cy="24945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97" y="4078783"/>
            <a:ext cx="3233615" cy="215742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80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We tend to assume that our climate is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variable</a:t>
            </a:r>
            <a:r>
              <a:rPr lang="en-US" sz="2000" dirty="0">
                <a:latin typeface="Arial"/>
                <a:cs typeface="Arial"/>
              </a:rPr>
              <a:t> but </a:t>
            </a:r>
            <a:r>
              <a:rPr lang="en-US" sz="2000" i="1" dirty="0">
                <a:solidFill>
                  <a:srgbClr val="800000"/>
                </a:solidFill>
                <a:latin typeface="Arial"/>
                <a:cs typeface="Arial"/>
              </a:rPr>
              <a:t>stationary…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786329"/>
              </p:ext>
            </p:extLst>
          </p:nvPr>
        </p:nvGraphicFramePr>
        <p:xfrm>
          <a:off x="405885" y="1506828"/>
          <a:ext cx="8151962" cy="459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257" y="2763840"/>
            <a:ext cx="848302" cy="77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176" y="3257532"/>
            <a:ext cx="1015933" cy="69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158" y="2763840"/>
            <a:ext cx="706423" cy="70642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5400000">
            <a:off x="2284352" y="3818928"/>
            <a:ext cx="634954" cy="238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3429280" y="4150768"/>
            <a:ext cx="634954" cy="238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4391824" y="3806253"/>
            <a:ext cx="634954" cy="238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5181581" y="5949462"/>
            <a:ext cx="3171111" cy="15079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89077" y="6100257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Future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1738923" y="5949462"/>
            <a:ext cx="3184769" cy="150795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5885" y="6100257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190308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846"/>
            <a:ext cx="9144000" cy="8206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What if it </a:t>
            </a:r>
            <a:r>
              <a:rPr lang="en-US" sz="2000" i="1" dirty="0">
                <a:solidFill>
                  <a:srgbClr val="800000"/>
                </a:solidFill>
                <a:latin typeface="Arial"/>
                <a:cs typeface="Arial"/>
              </a:rPr>
              <a:t>isn’t</a:t>
            </a:r>
            <a:r>
              <a:rPr lang="en-US" sz="2000" dirty="0">
                <a:latin typeface="Arial"/>
                <a:cs typeface="Arial"/>
              </a:rPr>
              <a:t> stationary?</a:t>
            </a:r>
            <a:endParaRPr lang="en-US" sz="20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106931"/>
              </p:ext>
            </p:extLst>
          </p:nvPr>
        </p:nvGraphicFramePr>
        <p:xfrm>
          <a:off x="419378" y="1643273"/>
          <a:ext cx="8118929" cy="462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717" y="2813199"/>
            <a:ext cx="848302" cy="77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636" y="3306891"/>
            <a:ext cx="1015933" cy="694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618" y="2813199"/>
            <a:ext cx="706423" cy="70642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2264812" y="3868287"/>
            <a:ext cx="634954" cy="238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3409740" y="4200127"/>
            <a:ext cx="634954" cy="238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4372284" y="3855612"/>
            <a:ext cx="634954" cy="238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181581" y="5949462"/>
            <a:ext cx="3171111" cy="150795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738923" y="5949462"/>
            <a:ext cx="3184769" cy="150795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89077" y="6100257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Future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5885" y="6100257"/>
            <a:ext cx="6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366011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ad-220058_1280.jpg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8001"/>
            <a:ext cx="9144000" cy="17584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0612" y="1750616"/>
            <a:ext cx="7498080" cy="844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"/>
                <a:cs typeface="Arial"/>
              </a:rPr>
              <a:t>“The </a:t>
            </a:r>
            <a:r>
              <a:rPr lang="en-US" sz="3000" dirty="0">
                <a:solidFill>
                  <a:srgbClr val="800000"/>
                </a:solidFill>
                <a:latin typeface="Arial"/>
                <a:cs typeface="Arial"/>
              </a:rPr>
              <a:t>greatest danger</a:t>
            </a:r>
            <a:r>
              <a:rPr lang="en-US" sz="3000" dirty="0">
                <a:latin typeface="Arial"/>
                <a:cs typeface="Arial"/>
              </a:rPr>
              <a:t> in times of </a:t>
            </a:r>
            <a:r>
              <a:rPr lang="en-US" sz="3000" i="1" dirty="0">
                <a:solidFill>
                  <a:srgbClr val="800000"/>
                </a:solidFill>
                <a:latin typeface="Arial"/>
                <a:cs typeface="Arial"/>
              </a:rPr>
              <a:t>turbulence</a:t>
            </a:r>
            <a:r>
              <a:rPr lang="en-US" sz="3000" i="1" dirty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is to act with </a:t>
            </a:r>
            <a:r>
              <a:rPr lang="en-US" sz="3000" i="1" dirty="0">
                <a:solidFill>
                  <a:srgbClr val="800000"/>
                </a:solidFill>
                <a:latin typeface="Arial"/>
                <a:cs typeface="Arial"/>
              </a:rPr>
              <a:t>yesterday’s</a:t>
            </a:r>
            <a:r>
              <a:rPr lang="en-US" sz="300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3000" i="1" dirty="0">
                <a:solidFill>
                  <a:srgbClr val="800000"/>
                </a:solidFill>
                <a:latin typeface="Arial"/>
                <a:cs typeface="Arial"/>
              </a:rPr>
              <a:t>logic</a:t>
            </a:r>
            <a:r>
              <a:rPr lang="en-US" sz="3000" dirty="0">
                <a:latin typeface="Arial"/>
                <a:cs typeface="Arial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5074" y="282713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sz="1400" dirty="0">
                <a:latin typeface="Arial"/>
                <a:cs typeface="Arial"/>
              </a:rPr>
              <a:t>Peter </a:t>
            </a:r>
            <a:r>
              <a:rPr lang="en-US" sz="1400" dirty="0" err="1">
                <a:latin typeface="Arial"/>
                <a:cs typeface="Arial"/>
              </a:rPr>
              <a:t>Drucker</a:t>
            </a: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pic>
        <p:nvPicPr>
          <p:cNvPr id="6" name="Picture 5" descr="bus in hol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516" y="3434178"/>
            <a:ext cx="4253561" cy="28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8090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ＭＳ ゴシック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1382</Words>
  <Application>Microsoft Office PowerPoint</Application>
  <PresentationFormat>On-screen Show (4:3)</PresentationFormat>
  <Paragraphs>180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A Climate Trends ‘Roadmap’ for Transportation </vt:lpstr>
      <vt:lpstr>Thanks to</vt:lpstr>
      <vt:lpstr> In what ways do weather, climate and transportation intersect? </vt:lpstr>
      <vt:lpstr> In what ways do weather, climate and transportation intersect? </vt:lpstr>
      <vt:lpstr> In what ways do weather, climate and transportation intersect? </vt:lpstr>
      <vt:lpstr> In what ways do weather, climate and transportation intersect? </vt:lpstr>
      <vt:lpstr> We tend to assume that our climate is variable but stationary…</vt:lpstr>
      <vt:lpstr> What if it isn’t stationary?</vt:lpstr>
      <vt:lpstr> </vt:lpstr>
      <vt:lpstr> </vt:lpstr>
      <vt:lpstr>PowerPoint Presentation</vt:lpstr>
      <vt:lpstr>Introducing the State Climate Summaries!</vt:lpstr>
      <vt:lpstr>Introducing the State Climate Summaries!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A Preview of the Oklahoma State Climate Summary</vt:lpstr>
      <vt:lpstr>Some Q &amp; A</vt:lpstr>
      <vt:lpstr>Some Q &amp; A</vt:lpstr>
      <vt:lpstr>THANKS!</vt:lpstr>
      <vt:lpstr>PowerPoint Presentation</vt:lpstr>
    </vt:vector>
  </TitlesOfParts>
  <Company>South Central Climate Science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Climate/Transportation Webinar</dc:title>
  <dc:creator>Esther Mullens</dc:creator>
  <cp:lastModifiedBy>Molina, Michael J.</cp:lastModifiedBy>
  <cp:revision>137</cp:revision>
  <dcterms:created xsi:type="dcterms:W3CDTF">2018-01-26T20:43:03Z</dcterms:created>
  <dcterms:modified xsi:type="dcterms:W3CDTF">2018-03-30T15:51:36Z</dcterms:modified>
</cp:coreProperties>
</file>